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7772400" cy="10058400"/>
  <p:notesSz cx="7772400" cy="100584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2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 txBox="1"/>
          <p:nvPr/>
        </p:nvSpPr>
        <p:spPr>
          <a:xfrm>
            <a:off x="3978275" y="8648700"/>
            <a:ext cx="79388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1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7" name="object 1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473831" y="949150"/>
            <a:ext cx="875411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b="1" spc="10" dirty="0">
                <a:latin typeface="Arial"/>
                <a:cs typeface="Arial"/>
              </a:rPr>
              <a:t>Chapter7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3831" y="1153922"/>
            <a:ext cx="824789" cy="19812"/>
          </a:xfrm>
          <a:custGeom>
            <a:avLst/>
            <a:gdLst/>
            <a:ahLst/>
            <a:cxnLst/>
            <a:rect l="l" t="t" r="r" b="b"/>
            <a:pathLst>
              <a:path w="824789" h="19812">
                <a:moveTo>
                  <a:pt x="0" y="19812"/>
                </a:moveTo>
                <a:lnTo>
                  <a:pt x="0" y="0"/>
                </a:lnTo>
                <a:lnTo>
                  <a:pt x="824789" y="0"/>
                </a:lnTo>
                <a:lnTo>
                  <a:pt x="824789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2711831" y="1371298"/>
            <a:ext cx="2399411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Matrices and determinants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1831" y="1576070"/>
            <a:ext cx="2348738" cy="19812"/>
          </a:xfrm>
          <a:custGeom>
            <a:avLst/>
            <a:gdLst/>
            <a:ahLst/>
            <a:cxnLst/>
            <a:rect l="l" t="t" r="r" b="b"/>
            <a:pathLst>
              <a:path w="2348738" h="19812">
                <a:moveTo>
                  <a:pt x="0" y="19812"/>
                </a:moveTo>
                <a:lnTo>
                  <a:pt x="0" y="0"/>
                </a:lnTo>
                <a:lnTo>
                  <a:pt x="2348738" y="0"/>
                </a:lnTo>
                <a:lnTo>
                  <a:pt x="2348738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588264" y="1821814"/>
            <a:ext cx="774389" cy="1713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Matrices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8264" y="1969262"/>
            <a:ext cx="731824" cy="9144"/>
          </a:xfrm>
          <a:custGeom>
            <a:avLst/>
            <a:gdLst/>
            <a:ahLst/>
            <a:cxnLst/>
            <a:rect l="l" t="t" r="r" b="b"/>
            <a:pathLst>
              <a:path w="731824" h="9144">
                <a:moveTo>
                  <a:pt x="0" y="9144"/>
                </a:moveTo>
                <a:lnTo>
                  <a:pt x="0" y="0"/>
                </a:lnTo>
                <a:lnTo>
                  <a:pt x="731824" y="0"/>
                </a:lnTo>
                <a:lnTo>
                  <a:pt x="731824" y="9144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359664" y="2214625"/>
            <a:ext cx="6763909" cy="1400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latin typeface="Constantia"/>
                <a:cs typeface="Constantia"/>
              </a:rPr>
              <a:t>Definition: An m×n matrix is a rectangular array of numbers (m rows and n columns) enclosed in brackets. The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59664" y="2409698"/>
            <a:ext cx="2856751" cy="1400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latin typeface="Constantia"/>
                <a:cs typeface="Constantia"/>
              </a:rPr>
              <a:t>numbers are called the elements of the matrix.</a:t>
            </a:r>
            <a:endParaRPr sz="1000">
              <a:latin typeface="Constantia"/>
              <a:cs typeface="Constantia"/>
            </a:endParaRPr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731135"/>
            <a:ext cx="6217920" cy="2522220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429885"/>
            <a:ext cx="6322059" cy="1152525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760210"/>
            <a:ext cx="1858010" cy="295910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234555"/>
            <a:ext cx="4724400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41699" y="8648700"/>
            <a:ext cx="154064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10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790" y="943610"/>
            <a:ext cx="3753485" cy="1189990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312035"/>
            <a:ext cx="5800725" cy="2267585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756150"/>
            <a:ext cx="4677409" cy="60960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359664" y="5593207"/>
            <a:ext cx="5039004" cy="219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                                                                   </a:t>
            </a:r>
            <a:r>
              <a:rPr sz="1800" b="1" spc="10" dirty="0">
                <a:latin typeface="Arial"/>
                <a:cs typeface="Arial"/>
              </a:rPr>
              <a:t>Determinant of a matrix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708783" y="5781421"/>
            <a:ext cx="2635249" cy="10668"/>
          </a:xfrm>
          <a:custGeom>
            <a:avLst/>
            <a:gdLst/>
            <a:ahLst/>
            <a:cxnLst/>
            <a:rect l="l" t="t" r="r" b="b"/>
            <a:pathLst>
              <a:path w="2635249" h="10668">
                <a:moveTo>
                  <a:pt x="0" y="10668"/>
                </a:moveTo>
                <a:lnTo>
                  <a:pt x="0" y="0"/>
                </a:lnTo>
                <a:lnTo>
                  <a:pt x="2635249" y="0"/>
                </a:lnTo>
                <a:lnTo>
                  <a:pt x="2635249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019800"/>
            <a:ext cx="2915920" cy="1113790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310755"/>
            <a:ext cx="7050405" cy="10102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56939" y="8648700"/>
            <a:ext cx="122060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11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41705"/>
            <a:ext cx="7050405" cy="1524000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645410"/>
            <a:ext cx="4657725" cy="666115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359664" y="3516503"/>
            <a:ext cx="6793587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latin typeface="Constantia"/>
                <a:cs typeface="Constantia"/>
              </a:rPr>
              <a:t>That is the 3 × 3 determinant is defined in terms of determinants of 2 × 2 sub-matrices of A. These are called the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59664" y="3713099"/>
            <a:ext cx="782257" cy="1400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minors of A.</a:t>
            </a:r>
            <a:endParaRPr sz="1100">
              <a:latin typeface="Constantia"/>
              <a:cs typeface="Constantia"/>
            </a:endParaRPr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034155"/>
            <a:ext cx="4780915" cy="419100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629785"/>
            <a:ext cx="3400424" cy="457200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0020" y="4800600"/>
            <a:ext cx="1924685" cy="286385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615940"/>
            <a:ext cx="4476115" cy="2825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44746" y="8648700"/>
            <a:ext cx="146444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12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41705"/>
            <a:ext cx="3057524" cy="2170430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291840"/>
            <a:ext cx="4296409" cy="1189990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007610"/>
            <a:ext cx="705040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46271" y="8648700"/>
            <a:ext cx="143395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13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59664" y="949150"/>
            <a:ext cx="6606667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                                      </a:t>
            </a:r>
            <a:r>
              <a:rPr sz="1600" b="1" spc="10" dirty="0">
                <a:latin typeface="Arial"/>
                <a:cs typeface="Arial"/>
              </a:rPr>
              <a:t>THE INVERSE OR RECIPROCAL OF A 2 BY 2 MATRIX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691894" y="1153922"/>
            <a:ext cx="5223637" cy="19812"/>
          </a:xfrm>
          <a:custGeom>
            <a:avLst/>
            <a:gdLst/>
            <a:ahLst/>
            <a:cxnLst/>
            <a:rect l="l" t="t" r="r" b="b"/>
            <a:pathLst>
              <a:path w="5223637" h="19812">
                <a:moveTo>
                  <a:pt x="0" y="19812"/>
                </a:moveTo>
                <a:lnTo>
                  <a:pt x="0" y="0"/>
                </a:lnTo>
                <a:lnTo>
                  <a:pt x="5223637" y="0"/>
                </a:lnTo>
                <a:lnTo>
                  <a:pt x="5223637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363980"/>
            <a:ext cx="6583680" cy="2790190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331335"/>
            <a:ext cx="4772025" cy="876300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386069"/>
            <a:ext cx="5542915" cy="30556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41699" y="8648700"/>
            <a:ext cx="152539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14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5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010" y="941705"/>
            <a:ext cx="5324475" cy="838200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958340"/>
            <a:ext cx="7048500" cy="2229485"/>
          </a:xfrm>
          <a:prstGeom prst="rect">
            <a:avLst/>
          </a:prstGeom>
        </p:spPr>
      </p:pic>
      <p:pic>
        <p:nvPicPr>
          <p:cNvPr id="5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713605"/>
            <a:ext cx="7048500" cy="334009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226050"/>
            <a:ext cx="3733799" cy="752475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156960"/>
            <a:ext cx="4276725" cy="542290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876415"/>
            <a:ext cx="3258820" cy="732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46271" y="8648700"/>
            <a:ext cx="144919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15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09" y="943610"/>
            <a:ext cx="4837430" cy="1848484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274318" y="2976451"/>
            <a:ext cx="5274437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THE INVERSE OR RECIPROCAL OF A 3 BY 3 MATRIX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74318" y="3181223"/>
            <a:ext cx="5223637" cy="19812"/>
          </a:xfrm>
          <a:custGeom>
            <a:avLst/>
            <a:gdLst/>
            <a:ahLst/>
            <a:cxnLst/>
            <a:rect l="l" t="t" r="r" b="b"/>
            <a:pathLst>
              <a:path w="5223637" h="19812">
                <a:moveTo>
                  <a:pt x="0" y="19812"/>
                </a:moveTo>
                <a:lnTo>
                  <a:pt x="0" y="0"/>
                </a:lnTo>
                <a:lnTo>
                  <a:pt x="5223637" y="0"/>
                </a:lnTo>
                <a:lnTo>
                  <a:pt x="5223637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970" y="3390900"/>
            <a:ext cx="4780915" cy="1268095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265419"/>
            <a:ext cx="5974080" cy="2026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41699" y="8648700"/>
            <a:ext cx="154064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16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43610"/>
            <a:ext cx="5974080" cy="3665220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215255"/>
            <a:ext cx="3171824" cy="629284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031865"/>
            <a:ext cx="439102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44746" y="8648700"/>
            <a:ext cx="146444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17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43610"/>
            <a:ext cx="4162425" cy="6104890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257175" y="1209675"/>
            <a:ext cx="266700" cy="323850"/>
          </a:xfrm>
          <a:custGeom>
            <a:avLst/>
            <a:gdLst/>
            <a:ahLst/>
            <a:cxnLst/>
            <a:rect l="l" t="t" r="r" b="b"/>
            <a:pathLst>
              <a:path w="266700" h="323850">
                <a:moveTo>
                  <a:pt x="0" y="323850"/>
                </a:moveTo>
                <a:lnTo>
                  <a:pt x="0" y="0"/>
                </a:lnTo>
                <a:lnTo>
                  <a:pt x="266700" y="0"/>
                </a:lnTo>
                <a:lnTo>
                  <a:pt x="266700" y="323850"/>
                </a:lnTo>
                <a:lnTo>
                  <a:pt x="0" y="323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2412" y="1204912"/>
            <a:ext cx="276225" cy="333376"/>
          </a:xfrm>
          <a:custGeom>
            <a:avLst/>
            <a:gdLst/>
            <a:ahLst/>
            <a:cxnLst/>
            <a:rect l="l" t="t" r="r" b="b"/>
            <a:pathLst>
              <a:path w="276225" h="333376">
                <a:moveTo>
                  <a:pt x="4763" y="328613"/>
                </a:moveTo>
                <a:lnTo>
                  <a:pt x="4763" y="4763"/>
                </a:lnTo>
                <a:lnTo>
                  <a:pt x="271463" y="4763"/>
                </a:lnTo>
                <a:lnTo>
                  <a:pt x="271463" y="328613"/>
                </a:lnTo>
                <a:lnTo>
                  <a:pt x="4763" y="32861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41699" y="8648700"/>
            <a:ext cx="154064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18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43610"/>
            <a:ext cx="4525009" cy="1429384"/>
          </a:xfrm>
          <a:prstGeom prst="rect">
            <a:avLst/>
          </a:prstGeom>
        </p:spPr>
      </p:pic>
      <p:pic>
        <p:nvPicPr>
          <p:cNvPr id="7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560319"/>
            <a:ext cx="4476115" cy="3361690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108065"/>
            <a:ext cx="4029709" cy="2239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67607" y="8648700"/>
            <a:ext cx="102248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2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59664" y="946505"/>
            <a:ext cx="3344291" cy="1687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We refer to the elements via double indices as follows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59664" y="1310127"/>
            <a:ext cx="7056450" cy="2310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Times New Roman"/>
                <a:cs typeface="Times New Roman"/>
              </a:rPr>
              <a:t>(i) The first index represents the row.       (ii) The second index represents the column</a:t>
            </a:r>
            <a:r>
              <a:rPr sz="1600" spc="10" dirty="0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59664" y="1737057"/>
            <a:ext cx="4655566" cy="2272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(a</a:t>
            </a:r>
            <a:r>
              <a:rPr sz="1050" b="1" spc="10" dirty="0">
                <a:latin typeface="Arial"/>
                <a:cs typeface="Arial"/>
              </a:rPr>
              <a:t>32</a:t>
            </a:r>
            <a:r>
              <a:rPr sz="1600" b="1" spc="10" dirty="0">
                <a:latin typeface="Arial"/>
                <a:cs typeface="Arial"/>
              </a:rPr>
              <a:t>) </a:t>
            </a:r>
            <a:r>
              <a:rPr sz="1600" spc="10" dirty="0">
                <a:latin typeface="Times New Roman"/>
                <a:cs typeface="Times New Roman"/>
              </a:rPr>
              <a:t>is the element in </a:t>
            </a:r>
            <a:r>
              <a:rPr sz="1600" b="1" spc="10" dirty="0">
                <a:latin typeface="Arial"/>
                <a:cs typeface="Arial"/>
              </a:rPr>
              <a:t>row 3</a:t>
            </a:r>
            <a:r>
              <a:rPr sz="1600" spc="10" dirty="0">
                <a:latin typeface="Times New Roman"/>
                <a:cs typeface="Times New Roman"/>
              </a:rPr>
              <a:t>, </a:t>
            </a:r>
            <a:r>
              <a:rPr sz="1600" b="1" spc="10" dirty="0">
                <a:latin typeface="Arial"/>
                <a:cs typeface="Arial"/>
              </a:rPr>
              <a:t>column 2</a:t>
            </a:r>
            <a:r>
              <a:rPr sz="1600" spc="10" dirty="0">
                <a:latin typeface="Times New Roman"/>
                <a:cs typeface="Times New Roman"/>
              </a:rPr>
              <a:t> of the </a:t>
            </a:r>
            <a:r>
              <a:rPr sz="1600" b="1" spc="10" dirty="0">
                <a:latin typeface="Arial"/>
                <a:cs typeface="Arial"/>
              </a:rPr>
              <a:t>matrix A</a:t>
            </a:r>
            <a:r>
              <a:rPr sz="1600" spc="1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59664" y="2157682"/>
            <a:ext cx="4783582" cy="2272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Times New Roman"/>
                <a:cs typeface="Times New Roman"/>
              </a:rPr>
              <a:t>Use lowercase boldface (or underlined) letters </a:t>
            </a:r>
            <a:r>
              <a:rPr sz="1600" b="1" spc="10" dirty="0">
                <a:latin typeface="Arial"/>
                <a:cs typeface="Arial"/>
              </a:rPr>
              <a:t>for vectors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59664" y="2582878"/>
            <a:ext cx="1393570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b="1" spc="10" dirty="0">
                <a:latin typeface="Arial"/>
                <a:cs typeface="Arial"/>
              </a:rPr>
              <a:t>a b c (or a, b, c)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59664" y="3000834"/>
            <a:ext cx="4885690" cy="2272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Times New Roman"/>
                <a:cs typeface="Times New Roman"/>
              </a:rPr>
              <a:t>Use uppercase boldface (or underlined) letters for </a:t>
            </a:r>
            <a:r>
              <a:rPr sz="1600" b="1" spc="10" dirty="0">
                <a:latin typeface="Arial"/>
                <a:cs typeface="Arial"/>
              </a:rPr>
              <a:t>matrices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359664" y="3426030"/>
            <a:ext cx="1744090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A B C (or A, B , C 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359664" y="3844920"/>
            <a:ext cx="5033518" cy="2243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Times New Roman"/>
                <a:cs typeface="Times New Roman"/>
              </a:rPr>
              <a:t>Refer to the respective elements by lowercase letters with the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59664" y="4267068"/>
            <a:ext cx="2838704" cy="2243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Times New Roman"/>
                <a:cs typeface="Times New Roman"/>
              </a:rPr>
              <a:t>appropriate number of indices e.g.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59664" y="4685109"/>
            <a:ext cx="1952879" cy="2272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bi</a:t>
            </a:r>
            <a:r>
              <a:rPr sz="1600" spc="10" dirty="0">
                <a:latin typeface="Times New Roman"/>
                <a:cs typeface="Times New Roman"/>
              </a:rPr>
              <a:t>    is a vector element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359664" y="5105733"/>
            <a:ext cx="1930221" cy="2339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aij</a:t>
            </a:r>
            <a:r>
              <a:rPr sz="1600" spc="10" dirty="0">
                <a:latin typeface="Times New Roman"/>
                <a:cs typeface="Times New Roman"/>
              </a:rPr>
              <a:t>  is a matrix element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3271139" y="5560822"/>
            <a:ext cx="1274261" cy="1713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Matrix algebra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1139" y="5708269"/>
            <a:ext cx="1231697" cy="9144"/>
          </a:xfrm>
          <a:custGeom>
            <a:avLst/>
            <a:gdLst/>
            <a:ahLst/>
            <a:cxnLst/>
            <a:rect l="l" t="t" r="r" b="b"/>
            <a:pathLst>
              <a:path w="1231697" h="9144">
                <a:moveTo>
                  <a:pt x="0" y="9144"/>
                </a:moveTo>
                <a:lnTo>
                  <a:pt x="0" y="0"/>
                </a:lnTo>
                <a:lnTo>
                  <a:pt x="1231697" y="0"/>
                </a:lnTo>
                <a:lnTo>
                  <a:pt x="1231697" y="9144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925185"/>
            <a:ext cx="7045959" cy="1583690"/>
          </a:xfrm>
          <a:prstGeom prst="rect">
            <a:avLst/>
          </a:prstGeom>
        </p:spPr>
      </p:pic>
      <p:sp>
        <p:nvSpPr>
          <p:cNvPr id="24" name="text 1"/>
          <p:cNvSpPr txBox="1"/>
          <p:nvPr/>
        </p:nvSpPr>
        <p:spPr>
          <a:xfrm>
            <a:off x="359664" y="7695390"/>
            <a:ext cx="1433195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b="1" spc="10" dirty="0">
                <a:latin typeface="Arial"/>
                <a:cs typeface="Arial"/>
              </a:rPr>
              <a:t>Matrix addition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664" y="7900162"/>
            <a:ext cx="1382521" cy="19812"/>
          </a:xfrm>
          <a:custGeom>
            <a:avLst/>
            <a:gdLst/>
            <a:ahLst/>
            <a:cxnLst/>
            <a:rect l="l" t="t" r="r" b="b"/>
            <a:pathLst>
              <a:path w="1382521" h="19812">
                <a:moveTo>
                  <a:pt x="0" y="19812"/>
                </a:moveTo>
                <a:lnTo>
                  <a:pt x="0" y="0"/>
                </a:lnTo>
                <a:lnTo>
                  <a:pt x="1382521" y="0"/>
                </a:lnTo>
                <a:lnTo>
                  <a:pt x="1382521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text 1"/>
          <p:cNvSpPr txBox="1"/>
          <p:nvPr/>
        </p:nvSpPr>
        <p:spPr>
          <a:xfrm>
            <a:off x="588264" y="8111442"/>
            <a:ext cx="5111243" cy="4956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Wingdings"/>
                <a:cs typeface="Wingdings"/>
              </a:rPr>
              <a:t>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Two matrices can only be added if they have the same size.</a:t>
            </a:r>
            <a:endParaRPr sz="1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Wingdings"/>
                <a:cs typeface="Wingdings"/>
              </a:rPr>
              <a:t>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The result is another matrix of the same size.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69131" y="8648700"/>
            <a:ext cx="99200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3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88264" y="943786"/>
            <a:ext cx="4634231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Wingdings"/>
                <a:cs typeface="Wingdings"/>
              </a:rPr>
              <a:t></a:t>
            </a:r>
            <a:r>
              <a:rPr sz="1370" spc="10" dirty="0">
                <a:latin typeface="Arial"/>
                <a:cs typeface="Arial"/>
              </a:rPr>
              <a:t> </a:t>
            </a:r>
            <a:r>
              <a:rPr sz="1370" spc="10" dirty="0">
                <a:latin typeface="Times New Roman"/>
                <a:cs typeface="Times New Roman"/>
              </a:rPr>
              <a:t>We add matrices by adding their corresponding elements, i.e.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59664" y="1333378"/>
            <a:ext cx="3145028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                                                     A = B + C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59664" y="1721997"/>
            <a:ext cx="2192528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is obtained (element-wise) via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59664" y="2109093"/>
            <a:ext cx="4106926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spc="10" dirty="0">
                <a:latin typeface="Times New Roman"/>
                <a:cs typeface="Times New Roman"/>
              </a:rPr>
              <a:t>aij = bij + cij                             for i = 1, ..., m; j = 1, ..., n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491740"/>
            <a:ext cx="5084445" cy="1256030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930650"/>
            <a:ext cx="4363720" cy="1316355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425440"/>
            <a:ext cx="4543425" cy="1649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63034" y="8648700"/>
            <a:ext cx="109868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4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43611"/>
            <a:ext cx="5088890" cy="1369694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490469"/>
            <a:ext cx="4960620" cy="2916555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585460"/>
            <a:ext cx="3809999" cy="1629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67607" y="8648700"/>
            <a:ext cx="102248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5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41705"/>
            <a:ext cx="5907405" cy="375539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359664" y="4883229"/>
            <a:ext cx="1292987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b="1" spc="10" dirty="0">
                <a:latin typeface="Arial"/>
                <a:cs typeface="Arial"/>
              </a:rPr>
              <a:t>Multiplication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9664" y="5088001"/>
            <a:ext cx="1242364" cy="19812"/>
          </a:xfrm>
          <a:custGeom>
            <a:avLst/>
            <a:gdLst/>
            <a:ahLst/>
            <a:cxnLst/>
            <a:rect l="l" t="t" r="r" b="b"/>
            <a:pathLst>
              <a:path w="1242364" h="19812">
                <a:moveTo>
                  <a:pt x="0" y="19812"/>
                </a:moveTo>
                <a:lnTo>
                  <a:pt x="0" y="0"/>
                </a:lnTo>
                <a:lnTo>
                  <a:pt x="1242364" y="0"/>
                </a:lnTo>
                <a:lnTo>
                  <a:pt x="1242364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359664" y="5302118"/>
            <a:ext cx="7104391" cy="7623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Times New Roman"/>
                <a:cs typeface="Times New Roman"/>
              </a:rPr>
              <a:t>When a matrix is multiplied by a number, called scalar multiplication, a single matrix</a:t>
            </a:r>
            <a:endParaRPr sz="1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Times New Roman"/>
                <a:cs typeface="Times New Roman"/>
              </a:rPr>
              <a:t>results in which each element of the original matrix has been multiplied by the</a:t>
            </a:r>
            <a:endParaRPr sz="16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Times New Roman"/>
                <a:cs typeface="Times New Roman"/>
              </a:rPr>
              <a:t>number.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254750"/>
            <a:ext cx="4114800" cy="1467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63034" y="8648700"/>
            <a:ext cx="111392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6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41705"/>
            <a:ext cx="3667124" cy="1295400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415540"/>
            <a:ext cx="4820920" cy="201803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359664" y="4639691"/>
            <a:ext cx="243980" cy="1400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EX.</a:t>
            </a:r>
            <a:endParaRPr sz="1100">
              <a:latin typeface="Constantia"/>
              <a:cs typeface="Constantia"/>
            </a:endParaRPr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961890"/>
            <a:ext cx="4029709" cy="1076325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359664" y="6243193"/>
            <a:ext cx="346088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 Find</a:t>
            </a:r>
            <a:endParaRPr sz="1100">
              <a:latin typeface="Constantia"/>
              <a:cs typeface="Constantia"/>
            </a:endParaRPr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562090"/>
            <a:ext cx="1971040" cy="304800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047230"/>
            <a:ext cx="5962015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67607" y="8648700"/>
            <a:ext cx="102248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7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41705"/>
            <a:ext cx="7045959" cy="1580514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049270"/>
            <a:ext cx="3581399" cy="1201419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428490"/>
            <a:ext cx="4944109" cy="1571625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176645"/>
            <a:ext cx="3390899" cy="334010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690360"/>
            <a:ext cx="2590800" cy="275590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43115"/>
            <a:ext cx="3438524" cy="333375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653655"/>
            <a:ext cx="3009899" cy="257175"/>
          </a:xfrm>
          <a:prstGeom prst="rect">
            <a:avLst/>
          </a:prstGeom>
        </p:spPr>
      </p:pic>
      <p:sp>
        <p:nvSpPr>
          <p:cNvPr id="8" name="object 21"/>
          <p:cNvSpPr/>
          <p:nvPr/>
        </p:nvSpPr>
        <p:spPr>
          <a:xfrm>
            <a:off x="2381250" y="3076575"/>
            <a:ext cx="876300" cy="76200"/>
          </a:xfrm>
          <a:custGeom>
            <a:avLst/>
            <a:gdLst/>
            <a:ahLst/>
            <a:cxnLst/>
            <a:rect l="l" t="t" r="r" b="b"/>
            <a:pathLst>
              <a:path w="876300" h="76200">
                <a:moveTo>
                  <a:pt x="0" y="31750"/>
                </a:moveTo>
                <a:lnTo>
                  <a:pt x="812800" y="31750"/>
                </a:lnTo>
                <a:lnTo>
                  <a:pt x="812800" y="44450"/>
                </a:lnTo>
                <a:lnTo>
                  <a:pt x="0" y="44450"/>
                </a:lnTo>
                <a:close/>
                <a:moveTo>
                  <a:pt x="800100" y="0"/>
                </a:moveTo>
                <a:lnTo>
                  <a:pt x="876300" y="38100"/>
                </a:lnTo>
                <a:lnTo>
                  <a:pt x="800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22"/>
          <p:cNvSpPr/>
          <p:nvPr/>
        </p:nvSpPr>
        <p:spPr>
          <a:xfrm>
            <a:off x="865289" y="3686048"/>
            <a:ext cx="76187" cy="485902"/>
          </a:xfrm>
          <a:custGeom>
            <a:avLst/>
            <a:gdLst/>
            <a:ahLst/>
            <a:cxnLst/>
            <a:rect l="l" t="t" r="r" b="b"/>
            <a:pathLst>
              <a:path w="76187" h="485902">
                <a:moveTo>
                  <a:pt x="36411" y="0"/>
                </a:moveTo>
                <a:lnTo>
                  <a:pt x="44691" y="422275"/>
                </a:lnTo>
                <a:lnTo>
                  <a:pt x="31991" y="422529"/>
                </a:lnTo>
                <a:lnTo>
                  <a:pt x="23711" y="254"/>
                </a:lnTo>
                <a:close/>
                <a:moveTo>
                  <a:pt x="76187" y="408940"/>
                </a:moveTo>
                <a:lnTo>
                  <a:pt x="39586" y="485902"/>
                </a:lnTo>
                <a:lnTo>
                  <a:pt x="0" y="4104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63034" y="8648700"/>
            <a:ext cx="109868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8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41705"/>
            <a:ext cx="2676525" cy="638810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190" y="1758950"/>
            <a:ext cx="3716020" cy="1285875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221990"/>
            <a:ext cx="4916805" cy="2199005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90" y="5599430"/>
            <a:ext cx="5648960" cy="1257300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033260"/>
            <a:ext cx="3305809" cy="95250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3409823" y="2094611"/>
            <a:ext cx="1009777" cy="76200"/>
          </a:xfrm>
          <a:custGeom>
            <a:avLst/>
            <a:gdLst/>
            <a:ahLst/>
            <a:cxnLst/>
            <a:rect l="l" t="t" r="r" b="b"/>
            <a:pathLst>
              <a:path w="1009777" h="76200">
                <a:moveTo>
                  <a:pt x="254" y="5333"/>
                </a:moveTo>
                <a:lnTo>
                  <a:pt x="946531" y="32131"/>
                </a:lnTo>
                <a:lnTo>
                  <a:pt x="946150" y="44831"/>
                </a:lnTo>
                <a:lnTo>
                  <a:pt x="0" y="18033"/>
                </a:lnTo>
                <a:close/>
                <a:moveTo>
                  <a:pt x="934720" y="0"/>
                </a:moveTo>
                <a:lnTo>
                  <a:pt x="1009777" y="40258"/>
                </a:lnTo>
                <a:lnTo>
                  <a:pt x="932561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7448" y="2389886"/>
            <a:ext cx="1009777" cy="76200"/>
          </a:xfrm>
          <a:custGeom>
            <a:avLst/>
            <a:gdLst/>
            <a:ahLst/>
            <a:cxnLst/>
            <a:rect l="l" t="t" r="r" b="b"/>
            <a:pathLst>
              <a:path w="1009777" h="76200">
                <a:moveTo>
                  <a:pt x="254" y="5333"/>
                </a:moveTo>
                <a:lnTo>
                  <a:pt x="946531" y="32131"/>
                </a:lnTo>
                <a:lnTo>
                  <a:pt x="946150" y="44831"/>
                </a:lnTo>
                <a:lnTo>
                  <a:pt x="0" y="18033"/>
                </a:lnTo>
                <a:close/>
                <a:moveTo>
                  <a:pt x="934720" y="0"/>
                </a:moveTo>
                <a:lnTo>
                  <a:pt x="1009777" y="40258"/>
                </a:lnTo>
                <a:lnTo>
                  <a:pt x="932561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27"/>
          <p:cNvSpPr/>
          <p:nvPr/>
        </p:nvSpPr>
        <p:spPr>
          <a:xfrm>
            <a:off x="3457448" y="2656586"/>
            <a:ext cx="1009777" cy="76200"/>
          </a:xfrm>
          <a:custGeom>
            <a:avLst/>
            <a:gdLst/>
            <a:ahLst/>
            <a:cxnLst/>
            <a:rect l="l" t="t" r="r" b="b"/>
            <a:pathLst>
              <a:path w="1009777" h="76200">
                <a:moveTo>
                  <a:pt x="254" y="5333"/>
                </a:moveTo>
                <a:lnTo>
                  <a:pt x="946531" y="32131"/>
                </a:lnTo>
                <a:lnTo>
                  <a:pt x="946150" y="44831"/>
                </a:lnTo>
                <a:lnTo>
                  <a:pt x="0" y="18033"/>
                </a:lnTo>
                <a:close/>
                <a:moveTo>
                  <a:pt x="934720" y="0"/>
                </a:moveTo>
                <a:lnTo>
                  <a:pt x="1009777" y="40258"/>
                </a:lnTo>
                <a:lnTo>
                  <a:pt x="932561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28"/>
          <p:cNvSpPr/>
          <p:nvPr/>
        </p:nvSpPr>
        <p:spPr>
          <a:xfrm>
            <a:off x="5619750" y="2106294"/>
            <a:ext cx="76200" cy="933450"/>
          </a:xfrm>
          <a:custGeom>
            <a:avLst/>
            <a:gdLst/>
            <a:ahLst/>
            <a:cxnLst/>
            <a:rect l="l" t="t" r="r" b="b"/>
            <a:pathLst>
              <a:path w="76200" h="933450">
                <a:moveTo>
                  <a:pt x="44450" y="0"/>
                </a:moveTo>
                <a:lnTo>
                  <a:pt x="44450" y="869950"/>
                </a:lnTo>
                <a:lnTo>
                  <a:pt x="31750" y="869950"/>
                </a:lnTo>
                <a:lnTo>
                  <a:pt x="31750" y="0"/>
                </a:lnTo>
                <a:close/>
                <a:moveTo>
                  <a:pt x="76200" y="857250"/>
                </a:moveTo>
                <a:lnTo>
                  <a:pt x="38100" y="933450"/>
                </a:lnTo>
                <a:lnTo>
                  <a:pt x="0" y="857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29"/>
          <p:cNvSpPr/>
          <p:nvPr/>
        </p:nvSpPr>
        <p:spPr>
          <a:xfrm>
            <a:off x="4191000" y="1753869"/>
            <a:ext cx="1295400" cy="295275"/>
          </a:xfrm>
          <a:custGeom>
            <a:avLst/>
            <a:gdLst/>
            <a:ahLst/>
            <a:cxnLst/>
            <a:rect l="l" t="t" r="r" b="b"/>
            <a:pathLst>
              <a:path w="1295400" h="295275">
                <a:moveTo>
                  <a:pt x="0" y="295275"/>
                </a:moveTo>
                <a:lnTo>
                  <a:pt x="0" y="0"/>
                </a:lnTo>
                <a:lnTo>
                  <a:pt x="1295400" y="0"/>
                </a:lnTo>
                <a:lnTo>
                  <a:pt x="1295400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0"/>
          <p:cNvSpPr/>
          <p:nvPr/>
        </p:nvSpPr>
        <p:spPr>
          <a:xfrm>
            <a:off x="4186237" y="1749107"/>
            <a:ext cx="1304925" cy="304800"/>
          </a:xfrm>
          <a:custGeom>
            <a:avLst/>
            <a:gdLst/>
            <a:ahLst/>
            <a:cxnLst/>
            <a:rect l="l" t="t" r="r" b="b"/>
            <a:pathLst>
              <a:path w="1304925" h="304800">
                <a:moveTo>
                  <a:pt x="4763" y="300037"/>
                </a:moveTo>
                <a:lnTo>
                  <a:pt x="4763" y="4762"/>
                </a:lnTo>
                <a:lnTo>
                  <a:pt x="1300163" y="4762"/>
                </a:lnTo>
                <a:lnTo>
                  <a:pt x="1300163" y="300037"/>
                </a:lnTo>
                <a:lnTo>
                  <a:pt x="4763" y="3000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4287901" y="1830577"/>
            <a:ext cx="1068464" cy="1400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latin typeface="Constantia"/>
                <a:cs typeface="Constantia"/>
              </a:rPr>
              <a:t>3x3     * 1x3    =3x1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12" name="object 31"/>
          <p:cNvSpPr/>
          <p:nvPr/>
        </p:nvSpPr>
        <p:spPr>
          <a:xfrm>
            <a:off x="695325" y="7012305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0" y="31115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0" y="43815"/>
                </a:lnTo>
                <a:close/>
                <a:moveTo>
                  <a:pt x="990600" y="0"/>
                </a:moveTo>
                <a:lnTo>
                  <a:pt x="1066800" y="38100"/>
                </a:lnTo>
                <a:lnTo>
                  <a:pt x="9906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950" y="730758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0" y="31115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0" y="43815"/>
                </a:lnTo>
                <a:close/>
                <a:moveTo>
                  <a:pt x="990600" y="0"/>
                </a:moveTo>
                <a:lnTo>
                  <a:pt x="1066800" y="38100"/>
                </a:lnTo>
                <a:lnTo>
                  <a:pt x="9906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2950" y="7564755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0" y="31115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0" y="43815"/>
                </a:lnTo>
                <a:close/>
                <a:moveTo>
                  <a:pt x="990600" y="0"/>
                </a:moveTo>
                <a:lnTo>
                  <a:pt x="1066800" y="38100"/>
                </a:lnTo>
                <a:lnTo>
                  <a:pt x="9906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86025" y="710692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44450" y="0"/>
                </a:moveTo>
                <a:lnTo>
                  <a:pt x="44450" y="774700"/>
                </a:lnTo>
                <a:lnTo>
                  <a:pt x="31750" y="774700"/>
                </a:lnTo>
                <a:lnTo>
                  <a:pt x="31750" y="0"/>
                </a:lnTo>
                <a:close/>
                <a:moveTo>
                  <a:pt x="76200" y="762000"/>
                </a:moveTo>
                <a:lnTo>
                  <a:pt x="38100" y="838200"/>
                </a:lnTo>
                <a:lnTo>
                  <a:pt x="0" y="76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33700" y="710692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44450" y="0"/>
                </a:moveTo>
                <a:lnTo>
                  <a:pt x="44450" y="774700"/>
                </a:lnTo>
                <a:lnTo>
                  <a:pt x="31750" y="774700"/>
                </a:lnTo>
                <a:lnTo>
                  <a:pt x="31750" y="0"/>
                </a:lnTo>
                <a:close/>
                <a:moveTo>
                  <a:pt x="76200" y="762000"/>
                </a:moveTo>
                <a:lnTo>
                  <a:pt x="38100" y="838200"/>
                </a:lnTo>
                <a:lnTo>
                  <a:pt x="0" y="76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62475" y="6504940"/>
            <a:ext cx="1752600" cy="304800"/>
          </a:xfrm>
          <a:custGeom>
            <a:avLst/>
            <a:gdLst/>
            <a:ahLst/>
            <a:cxnLst/>
            <a:rect l="l" t="t" r="r" b="b"/>
            <a:pathLst>
              <a:path w="1752600" h="304800">
                <a:moveTo>
                  <a:pt x="0" y="304800"/>
                </a:moveTo>
                <a:lnTo>
                  <a:pt x="0" y="0"/>
                </a:lnTo>
                <a:lnTo>
                  <a:pt x="1752600" y="0"/>
                </a:lnTo>
                <a:lnTo>
                  <a:pt x="1752600" y="30480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57712" y="6500178"/>
            <a:ext cx="1762125" cy="314324"/>
          </a:xfrm>
          <a:custGeom>
            <a:avLst/>
            <a:gdLst/>
            <a:ahLst/>
            <a:cxnLst/>
            <a:rect l="l" t="t" r="r" b="b"/>
            <a:pathLst>
              <a:path w="1762125" h="314324">
                <a:moveTo>
                  <a:pt x="4763" y="309562"/>
                </a:moveTo>
                <a:lnTo>
                  <a:pt x="4763" y="4762"/>
                </a:lnTo>
                <a:lnTo>
                  <a:pt x="1757363" y="4762"/>
                </a:lnTo>
                <a:lnTo>
                  <a:pt x="1757363" y="309562"/>
                </a:lnTo>
                <a:lnTo>
                  <a:pt x="4763" y="3095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4888357" y="6583426"/>
            <a:ext cx="1045986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spc="10" dirty="0">
                <a:latin typeface="Constantia"/>
                <a:cs typeface="Constantia"/>
              </a:rPr>
              <a:t>3 x 3 * 2 x 3 = 3x2</a:t>
            </a:r>
            <a:endParaRPr sz="1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963034" y="8648700"/>
            <a:ext cx="111392" cy="1400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spc="10" dirty="0">
                <a:latin typeface="Constantia"/>
                <a:cs typeface="Constantia"/>
              </a:rPr>
              <a:t>9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210" y="38100"/>
            <a:ext cx="7747000" cy="904875"/>
          </a:xfrm>
          <a:custGeom>
            <a:avLst/>
            <a:gdLst/>
            <a:ahLst/>
            <a:cxnLst/>
            <a:rect l="l" t="t" r="r" b="b"/>
            <a:pathLst>
              <a:path w="7747000" h="904875">
                <a:moveTo>
                  <a:pt x="150812" y="0"/>
                </a:moveTo>
                <a:cubicBezTo>
                  <a:pt x="67530" y="0"/>
                  <a:pt x="0" y="67564"/>
                  <a:pt x="0" y="150749"/>
                </a:cubicBezTo>
                <a:lnTo>
                  <a:pt x="0" y="753999"/>
                </a:lnTo>
                <a:cubicBezTo>
                  <a:pt x="0" y="837311"/>
                  <a:pt x="67530" y="904875"/>
                  <a:pt x="150812" y="904875"/>
                </a:cubicBezTo>
                <a:lnTo>
                  <a:pt x="7596124" y="904875"/>
                </a:lnTo>
                <a:cubicBezTo>
                  <a:pt x="7679436" y="904875"/>
                  <a:pt x="7747000" y="837311"/>
                  <a:pt x="7747000" y="753999"/>
                </a:cubicBezTo>
                <a:lnTo>
                  <a:pt x="7747000" y="150749"/>
                </a:lnTo>
                <a:cubicBezTo>
                  <a:pt x="7747000" y="67564"/>
                  <a:pt x="7679436" y="0"/>
                  <a:pt x="759612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447" y="33338"/>
            <a:ext cx="7756525" cy="914400"/>
          </a:xfrm>
          <a:custGeom>
            <a:avLst/>
            <a:gdLst/>
            <a:ahLst/>
            <a:cxnLst/>
            <a:rect l="l" t="t" r="r" b="b"/>
            <a:pathLst>
              <a:path w="7756525" h="914400">
                <a:moveTo>
                  <a:pt x="155575" y="4762"/>
                </a:moveTo>
                <a:cubicBezTo>
                  <a:pt x="72293" y="4762"/>
                  <a:pt x="4763" y="72326"/>
                  <a:pt x="4763" y="155511"/>
                </a:cubicBezTo>
                <a:lnTo>
                  <a:pt x="4763" y="758761"/>
                </a:lnTo>
                <a:cubicBezTo>
                  <a:pt x="4763" y="842073"/>
                  <a:pt x="72293" y="909637"/>
                  <a:pt x="155575" y="909637"/>
                </a:cubicBezTo>
                <a:lnTo>
                  <a:pt x="7600887" y="909637"/>
                </a:lnTo>
                <a:cubicBezTo>
                  <a:pt x="7684199" y="909637"/>
                  <a:pt x="7751763" y="842073"/>
                  <a:pt x="7751763" y="758761"/>
                </a:cubicBezTo>
                <a:lnTo>
                  <a:pt x="7751763" y="155511"/>
                </a:lnTo>
                <a:cubicBezTo>
                  <a:pt x="7751763" y="72326"/>
                  <a:pt x="7684199" y="4762"/>
                  <a:pt x="7600887" y="4762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00228" y="135812"/>
            <a:ext cx="724656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Mathematics Materials               Lecturer: A.M.Alazzawe                                     FIRST CLASS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327527" y="533781"/>
            <a:ext cx="107698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3059" y="517779"/>
            <a:ext cx="160706" cy="1098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525646" y="533781"/>
            <a:ext cx="993846" cy="1713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 SEMESTER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41705"/>
            <a:ext cx="4543425" cy="1516380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3170" y="1572895"/>
            <a:ext cx="1799590" cy="885190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530" y="2637790"/>
            <a:ext cx="3733800" cy="990600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805555"/>
            <a:ext cx="7047230" cy="1485900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467985"/>
            <a:ext cx="6067425" cy="685800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333490"/>
            <a:ext cx="6438900" cy="1179830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691755"/>
            <a:ext cx="7051675" cy="7194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Custom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</dc:creator>
  <cp:lastModifiedBy>DR.Ahmed Saker 2O14</cp:lastModifiedBy>
  <cp:revision>1</cp:revision>
  <dcterms:created xsi:type="dcterms:W3CDTF">2019-01-24T12:20:24Z</dcterms:created>
  <dcterms:modified xsi:type="dcterms:W3CDTF">2019-01-24T17:26:56Z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2019-01-24T00:00:00Z</vt:filetime>
  </property>
  <property fmtid="{D5CDD505-2E9C-101B-9397-08002B2CF9AE}" pid="3" name="LastSaved">
    <vt:filetime>2019-01-24T00:00:00Z</vt:filetime>
  </property>
</Properties>
</file>